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46"/>
  </p:notesMasterIdLst>
  <p:sldIdLst>
    <p:sldId id="256" r:id="rId2"/>
    <p:sldId id="294" r:id="rId3"/>
    <p:sldId id="258" r:id="rId4"/>
    <p:sldId id="259" r:id="rId5"/>
    <p:sldId id="271" r:id="rId6"/>
    <p:sldId id="272" r:id="rId7"/>
    <p:sldId id="263" r:id="rId8"/>
    <p:sldId id="268" r:id="rId9"/>
    <p:sldId id="351" r:id="rId10"/>
    <p:sldId id="352" r:id="rId11"/>
    <p:sldId id="344" r:id="rId12"/>
    <p:sldId id="285" r:id="rId13"/>
    <p:sldId id="286" r:id="rId14"/>
    <p:sldId id="287" r:id="rId15"/>
    <p:sldId id="277" r:id="rId16"/>
    <p:sldId id="350" r:id="rId17"/>
    <p:sldId id="301" r:id="rId18"/>
    <p:sldId id="302" r:id="rId19"/>
    <p:sldId id="308" r:id="rId20"/>
    <p:sldId id="310" r:id="rId21"/>
    <p:sldId id="311" r:id="rId22"/>
    <p:sldId id="306" r:id="rId23"/>
    <p:sldId id="358" r:id="rId24"/>
    <p:sldId id="361" r:id="rId25"/>
    <p:sldId id="360" r:id="rId26"/>
    <p:sldId id="362" r:id="rId27"/>
    <p:sldId id="339" r:id="rId28"/>
    <p:sldId id="338" r:id="rId29"/>
    <p:sldId id="357" r:id="rId30"/>
    <p:sldId id="355" r:id="rId31"/>
    <p:sldId id="289" r:id="rId32"/>
    <p:sldId id="281" r:id="rId33"/>
    <p:sldId id="328" r:id="rId34"/>
    <p:sldId id="356" r:id="rId35"/>
    <p:sldId id="282" r:id="rId36"/>
    <p:sldId id="300" r:id="rId37"/>
    <p:sldId id="353" r:id="rId38"/>
    <p:sldId id="359" r:id="rId39"/>
    <p:sldId id="347" r:id="rId40"/>
    <p:sldId id="349" r:id="rId41"/>
    <p:sldId id="363" r:id="rId42"/>
    <p:sldId id="346" r:id="rId43"/>
    <p:sldId id="345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 Lambert" initials="WL" lastIdx="14" clrIdx="0">
    <p:extLst>
      <p:ext uri="{19B8F6BF-5375-455C-9EA6-DF929625EA0E}">
        <p15:presenceInfo xmlns:p15="http://schemas.microsoft.com/office/powerpoint/2012/main" userId="cc06e044854c07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ECC8A"/>
    <a:srgbClr val="E5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9" autoAdjust="0"/>
    <p:restoredTop sz="96306" autoAdjust="0"/>
  </p:normalViewPr>
  <p:slideViewPr>
    <p:cSldViewPr snapToGrid="0">
      <p:cViewPr varScale="1">
        <p:scale>
          <a:sx n="132" d="100"/>
          <a:sy n="132" d="100"/>
        </p:scale>
        <p:origin x="904" y="176"/>
      </p:cViewPr>
      <p:guideLst/>
    </p:cSldViewPr>
  </p:slideViewPr>
  <p:outlineViewPr>
    <p:cViewPr>
      <p:scale>
        <a:sx n="33" d="100"/>
        <a:sy n="33" d="100"/>
      </p:scale>
      <p:origin x="0" y="-13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1:49.244" idx="12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0:58.756" idx="8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3B4-9AA1-4AD4-9A1D-B86F0E4DCA52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45931-658A-4BCE-80D0-0E2A2E4C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6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7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8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C1C5-9093-1341-9A4A-FFA3226F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F605-2522-664E-BF70-61D139A5A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826-324D-2143-A86C-160BFAF8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EEC63-B0A3-E246-813F-2F8AE458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84EFD-6AF2-3440-A20E-EBC72FF5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2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511-ED6B-9E40-9696-93A2094E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9BA53-3A51-D145-834A-D99862660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94B7-7F1C-4A4D-85A9-E1A78D9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E5C0-BECC-2246-8459-961B6CAD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C25C-9059-8547-A323-00FC3180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8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2A108-89B9-E042-838A-531284EFB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02EDB-E43E-E54C-A433-56DC82694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6C7B-3187-9344-880B-CC962824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84175-48CE-7B46-B8A6-2806116A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238ED-53A3-C94D-A712-B56F4E05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2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02D-2A1D-6C4B-A493-B8F336ED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4EB19-F93C-A849-88AA-EE467958D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CBAE4-C934-5042-AAD9-26E1E7EE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8341-D347-3849-8AD2-AA9DC823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C4ED-45BF-AF4C-A008-4142DA35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2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0B66-6F73-BD41-9A5F-E86097F1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280A8-592E-C046-985B-AC6E96F21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AED8-2B7B-1B4B-B172-621F3EC7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3435E-F808-CA49-ABFA-4651BF9A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1A9B8-79FE-3E4C-8DCD-51441320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5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AD70-47DB-B145-BD68-BD856F27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B4D0F-9748-F94A-AA90-58A913942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87317-B700-7C4A-9F95-945EA10C9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EA5E3-CC73-4B4C-92B9-15CBD812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B51D1-BC24-334C-B6F6-8D59A94C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8ABAF-1B2C-0E48-B05B-B900C6FE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44E1-2E0E-2B43-B2A2-C5297552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84574-13B1-6149-B0AF-3EA287C1A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BEE87-7257-E045-84F8-F3DF0B119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09710-2994-9F44-8968-AA829935F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14E57-43D2-5045-A033-92746CF72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081A09-87FE-024A-9758-9E66DFD4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4C6D8-7007-D74A-8A98-356B12C1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E7FA7-AA09-C84C-A4EB-28F4E3F3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756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F6E3-F2FF-9648-A912-6DF4A759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A10B4-D857-EE43-B996-BE5943A9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81F45-C0F2-C348-8428-72DAED88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FD6BD-CC25-6A49-9D1D-D8F4290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4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72213-7A8D-D849-B9AC-4FF939F7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5A91B-CDB9-9241-9614-1CB3ED03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D9D79-F3D8-7F49-906C-D7605C41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4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12F0-2D9C-9242-AEC3-1D986916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C7F6-BF21-9A43-ADCB-765F293F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5484E-F926-E24E-BBEA-64B636C8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D6055-CCAA-374B-BB8D-E062D802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B17D-1ED8-EA4F-9C4B-C1F0D515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E480E-DFB3-8B41-912F-0D12AB2A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4F45-838B-BA45-BBA4-5F47E143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4E622-557C-6246-8D3D-33ECD07D9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33B63-C171-EE40-A316-02AC7D721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305D9-0D80-094A-8B89-CA87D224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3E73A-8723-0B4A-88A0-B90BA1B8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7B6C6-850F-1041-AA8C-0168F02B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4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6DFBB4-076B-9F4F-8993-F2BDC42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F2160-CD2B-9048-BB67-A4196559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54039-8DFD-5243-8510-26EC5BAE2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E201-F81D-A747-8C21-86C3E0929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6083-A1F7-0D42-BE82-41EB80250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3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curityonion.net/en/latest/filebeat.html#modu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instance-types.html#ec2-nitro-instances" TargetMode="External"/><Relationship Id="rId2" Type="http://schemas.openxmlformats.org/officeDocument/2006/relationships/hyperlink" Target="https://docs.aws.amazon.com/vpc/latest/mirroring/traffic-mirroring-consideratio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pc/docs/packet-mirro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twitter.com/0xt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github.com/0xtf/testmynids.or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ithub.com/3CORESec/AWS-AutoMirro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docs.microsoft.com/en-us/azure/event-hubs/event-hubs-creat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astic.co/guide/en/beats/filebeat/current/filebeat-module-azure.html" TargetMode="External"/><Relationship Id="rId5" Type="http://schemas.openxmlformats.org/officeDocument/2006/relationships/hyperlink" Target="https://docs.securityonion.net/en/latest/filebeat.html#modules" TargetMode="External"/><Relationship Id="rId4" Type="http://schemas.openxmlformats.org/officeDocument/2006/relationships/hyperlink" Target="https://docs.microsoft.com/en-us/azure/active-directory/reports-monitoring/tutorial-azure-monitor-stream-logs-to-event-hu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blog/monitoring-google-cloud-with-the-elastic-stack-and-google-operations" TargetMode="External"/><Relationship Id="rId2" Type="http://schemas.openxmlformats.org/officeDocument/2006/relationships/hyperlink" Target="https://docs.securityonion.net/en/latest/filebeat.html#modu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securityonion.net/en/latest/filebeat.html#walktrough-aws-cloudtrail-log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Security-Onion-Solutions/securityonion-cloud/tree/dev/vxlan2pc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7mon/S3Scan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RhinoSecurityLabs/pac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ttack.mitre.org/matrices/enterprise/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dcanaryco/atomic-red-tea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curity-Onion-Solutions/securityonion-cloud/tree/master/terraform/aw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urity-Onion-Solutions/securityonion-cloud/tree/master/terraform/gc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securityonion.readthedocs.io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securityonion.net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curityonion" TargetMode="External"/><Relationship Id="rId5" Type="http://schemas.openxmlformats.org/officeDocument/2006/relationships/hyperlink" Target="https://twitter.com/therealwlambert" TargetMode="External"/><Relationship Id="rId10" Type="http://schemas.openxmlformats.org/officeDocument/2006/relationships/hyperlink" Target="http://github.com/security-onion-solutions/securityonion-cloud" TargetMode="External"/><Relationship Id="rId4" Type="http://schemas.openxmlformats.org/officeDocument/2006/relationships/hyperlink" Target="https://securityonionsolutions.com/" TargetMode="External"/><Relationship Id="rId9" Type="http://schemas.openxmlformats.org/officeDocument/2006/relationships/hyperlink" Target="https://docs.securityonion.net/en/2.3/cloud-ami.html#aws-cloud-am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etSPI/MicroBur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hinoSecurityLabs/GCP-IAM-Privilege-Esca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178-CCA8-4A5E-9ABE-8E9E41C2B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0720" y="-243482"/>
            <a:ext cx="12473439" cy="5158383"/>
          </a:xfrm>
        </p:spPr>
        <p:txBody>
          <a:bodyPr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Onions in the Cloud Make the CISO Proud</a:t>
            </a:r>
            <a:br>
              <a:rPr lang="en-US" sz="5400" dirty="0"/>
            </a:br>
            <a:r>
              <a:rPr lang="en-US" sz="5400" dirty="0"/>
              <a:t>                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F8E4A6-4820-9F4E-B7FC-3E9AC162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792" y="1717922"/>
            <a:ext cx="1171575" cy="13845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1C699B-545D-F540-9BB0-813950B2059C}"/>
              </a:ext>
            </a:extLst>
          </p:cNvPr>
          <p:cNvSpPr/>
          <p:nvPr/>
        </p:nvSpPr>
        <p:spPr>
          <a:xfrm>
            <a:off x="2979831" y="412830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/>
              <a:t>Wes Lambert</a:t>
            </a:r>
          </a:p>
          <a:p>
            <a:pPr algn="ctr"/>
            <a:r>
              <a:rPr lang="en-US" sz="2000" dirty="0"/>
              <a:t>@</a:t>
            </a:r>
            <a:r>
              <a:rPr lang="en-US" sz="2000" dirty="0" err="1"/>
              <a:t>therealwlambert</a:t>
            </a:r>
            <a:endParaRPr lang="en-US" sz="2000" dirty="0"/>
          </a:p>
          <a:p>
            <a:pPr algn="ctr"/>
            <a:r>
              <a:rPr lang="en-US" sz="2000" dirty="0"/>
              <a:t>DEF CON Cloud Village 2021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67667ED5-73B6-2146-AB8D-67923C5ED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743" y="633623"/>
            <a:ext cx="3404175" cy="34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F83F-67ED-AF40-BD70-32A59ED9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NSM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7D04-13B4-5843-9D89-CC8191661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VXLAN encapsulation (AWS)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We can record it, but can our applications handle it?</a:t>
            </a:r>
          </a:p>
          <a:p>
            <a:r>
              <a:rPr lang="en-US" sz="2800" dirty="0">
                <a:solidFill>
                  <a:schemeClr val="tx1"/>
                </a:solidFill>
              </a:rPr>
              <a:t>Segmentation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Ephemerality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Services in the cloud frequently spin up/down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 some cases, no native (scalable) mechanism for network monitoring (Azure)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02DBE9-FBC5-A04A-AF89-BC4CBDD16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9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17095-4A1B-1F4E-B3D9-5069F8303D58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211374-A923-E84B-8189-D403BEA59839}"/>
              </a:ext>
            </a:extLst>
          </p:cNvPr>
          <p:cNvSpPr/>
          <p:nvPr/>
        </p:nvSpPr>
        <p:spPr>
          <a:xfrm>
            <a:off x="2493963" y="823659"/>
            <a:ext cx="68387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Security Onion - 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D366A-E8D8-EB48-990A-F57797666FC7}"/>
              </a:ext>
            </a:extLst>
          </p:cNvPr>
          <p:cNvSpPr/>
          <p:nvPr/>
        </p:nvSpPr>
        <p:spPr>
          <a:xfrm>
            <a:off x="913795" y="2246263"/>
            <a:ext cx="102298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Created by Doug Burks in 2008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Free and open platform for intrusion detection, enterprise security monitoring, and log management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installed from a Centos 7-based ISO image, or packages on top of Ubuntu 18.04, or Centos 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161CA6-5980-FD4B-A049-40C3E5E9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067" y="5930837"/>
            <a:ext cx="671688" cy="7938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98C1FE7-0EB6-0E45-AD67-D2BB58496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A07B-B8BE-47C2-85B2-4B19B980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Onion: Alert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63607-5067-4FA3-AF0B-EA29FFE73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7200" lvl="1" indent="-457200"/>
            <a:r>
              <a:rPr lang="en-US" sz="2600" dirty="0" err="1"/>
              <a:t>Wazuh</a:t>
            </a:r>
            <a:r>
              <a:rPr lang="en-US" sz="2600" dirty="0"/>
              <a:t> - HIDS</a:t>
            </a:r>
          </a:p>
          <a:p>
            <a:pPr marL="907200" lvl="1" indent="-457200"/>
            <a:r>
              <a:rPr lang="en-US" sz="2600" dirty="0"/>
              <a:t>Suricata - NIDS</a:t>
            </a:r>
          </a:p>
          <a:p>
            <a:pPr marL="907200" lvl="1" indent="-457200"/>
            <a:r>
              <a:rPr lang="en-US" sz="2600" dirty="0"/>
              <a:t>Playbook – Sigma</a:t>
            </a:r>
          </a:p>
          <a:p>
            <a:pPr marL="907200" lvl="1" indent="-457200"/>
            <a:r>
              <a:rPr lang="en-US" sz="2600" dirty="0" err="1"/>
              <a:t>Strelka</a:t>
            </a:r>
            <a:r>
              <a:rPr lang="en-US" sz="2600" dirty="0"/>
              <a:t> - YARA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849A17-35B8-2644-B470-0E6F14CD7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145687"/>
            <a:ext cx="637799" cy="753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265D2-51E8-5748-B5FA-7037FA73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773692"/>
            <a:ext cx="5321300" cy="28956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DAE40D-4FE1-A148-BD3B-A5F11BE09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167" y="3240292"/>
            <a:ext cx="5994400" cy="19812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767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CE2F-4642-46EA-B090-98203641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" y="54610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Onion: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6791-022C-4282-AAE5-D4CE8C385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000" lvl="1" indent="0">
              <a:buNone/>
            </a:pPr>
            <a:r>
              <a:rPr lang="en-US" sz="2800" b="1" dirty="0"/>
              <a:t>Network Metadata </a:t>
            </a:r>
          </a:p>
          <a:p>
            <a:pPr marL="1213200" lvl="2" indent="-457200"/>
            <a:r>
              <a:rPr lang="en-US" sz="2600" dirty="0"/>
              <a:t>Suricata/</a:t>
            </a:r>
            <a:r>
              <a:rPr lang="en-US" sz="2600" dirty="0" err="1"/>
              <a:t>Zeek</a:t>
            </a:r>
            <a:endParaRPr lang="en-US" sz="2600" dirty="0"/>
          </a:p>
          <a:p>
            <a:pPr marL="1573200" lvl="3" indent="-457200"/>
            <a:r>
              <a:rPr lang="en-US" sz="2400" dirty="0"/>
              <a:t>DNS</a:t>
            </a:r>
          </a:p>
          <a:p>
            <a:pPr marL="1573200" lvl="3" indent="-457200"/>
            <a:r>
              <a:rPr lang="en-US" sz="2400" dirty="0"/>
              <a:t>HTTP</a:t>
            </a:r>
          </a:p>
          <a:p>
            <a:pPr marL="1573200" lvl="3" indent="-457200"/>
            <a:r>
              <a:rPr lang="en-US" sz="2400" dirty="0"/>
              <a:t>SMB</a:t>
            </a:r>
          </a:p>
          <a:p>
            <a:pPr marL="1573200" lvl="3" indent="-457200"/>
            <a:r>
              <a:rPr lang="en-US" sz="2400" dirty="0"/>
              <a:t>TLS</a:t>
            </a:r>
          </a:p>
          <a:p>
            <a:pPr marL="1573200" lvl="3" indent="-457200"/>
            <a:r>
              <a:rPr lang="en-US" sz="2400" dirty="0"/>
              <a:t>and much more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B8A24-A371-C648-AE91-A35DCD31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28" y="1250950"/>
            <a:ext cx="4203700" cy="45085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F66F69-7186-DF41-B763-D6DA73A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9426" y="6056131"/>
            <a:ext cx="577913" cy="6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B9AE-A653-428E-8149-9D19DFC4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Onion: Full Content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20D0-7A5F-4163-AF44-08CC7926D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777141"/>
            <a:ext cx="10515600" cy="4351338"/>
          </a:xfrm>
        </p:spPr>
        <p:txBody>
          <a:bodyPr/>
          <a:lstStyle/>
          <a:p>
            <a:pPr marL="450000" lvl="1" indent="0">
              <a:buNone/>
            </a:pPr>
            <a:r>
              <a:rPr lang="en-US" sz="2800" b="1" dirty="0"/>
              <a:t>Full Content Data (PCAP)</a:t>
            </a:r>
          </a:p>
          <a:p>
            <a:pPr marL="450000" lvl="1" indent="0">
              <a:buNone/>
            </a:pPr>
            <a:r>
              <a:rPr lang="en-US" sz="2800" b="1" dirty="0"/>
              <a:t> </a:t>
            </a:r>
          </a:p>
          <a:p>
            <a:pPr marL="450000" lvl="1" indent="0">
              <a:buNone/>
            </a:pPr>
            <a:r>
              <a:rPr lang="en-US" sz="2600" dirty="0"/>
              <a:t>Google Stenographer</a:t>
            </a:r>
          </a:p>
          <a:p>
            <a:pPr marL="450000" lvl="1" indent="0">
              <a:buNone/>
            </a:pPr>
            <a:endParaRPr lang="en-US" sz="2600" dirty="0"/>
          </a:p>
          <a:p>
            <a:pPr marL="450000" lvl="1" indent="0">
              <a:buNone/>
            </a:pPr>
            <a:r>
              <a:rPr lang="en-US" sz="2400" dirty="0"/>
              <a:t>Complete transcript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F1AFD-0B58-A54E-B03E-09D322EE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98" y="2242004"/>
            <a:ext cx="7043352" cy="425087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967360-CFD1-554B-A077-19A44128B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21" y="6040781"/>
            <a:ext cx="578658" cy="683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DC6D5-1816-F646-BE27-5EA1BFB5D5F4}"/>
              </a:ext>
            </a:extLst>
          </p:cNvPr>
          <p:cNvSpPr txBox="1"/>
          <p:nvPr/>
        </p:nvSpPr>
        <p:spPr>
          <a:xfrm>
            <a:off x="7157373" y="6488668"/>
            <a:ext cx="22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PCAP interface in SOC</a:t>
            </a:r>
          </a:p>
        </p:txBody>
      </p:sp>
    </p:spTree>
    <p:extLst>
      <p:ext uri="{BB962C8B-B14F-4D97-AF65-F5344CB8AC3E}">
        <p14:creationId xmlns:p14="http://schemas.microsoft.com/office/powerpoint/2010/main" val="232307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45D9-562A-4A8F-AD40-5C4A16F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Onion: Supplementary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18C2-1831-4C2A-971E-1E48E198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905" y="2253430"/>
            <a:ext cx="10353762" cy="371474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800" b="1" dirty="0" err="1"/>
              <a:t>Filebeat</a:t>
            </a:r>
            <a:r>
              <a:rPr lang="en-US" sz="2800" b="1" dirty="0"/>
              <a:t> Modules</a:t>
            </a:r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https://docs.securityonion.net/en/latest/filebeat.html#modules</a:t>
            </a:r>
            <a:endParaRPr lang="en-US" dirty="0"/>
          </a:p>
          <a:p>
            <a:pPr marL="36900" indent="0">
              <a:buNone/>
            </a:pPr>
            <a:endParaRPr lang="en-US" sz="2800" b="1" dirty="0"/>
          </a:p>
          <a:p>
            <a:pPr marL="36900" indent="0">
              <a:buNone/>
            </a:pPr>
            <a:r>
              <a:rPr lang="en-US" b="1" dirty="0"/>
              <a:t>Host Data </a:t>
            </a:r>
          </a:p>
          <a:p>
            <a:pPr marL="36900" indent="0">
              <a:buNone/>
            </a:pPr>
            <a:r>
              <a:rPr lang="en-US" dirty="0"/>
              <a:t>(native, as well as shipping Sysmon/Windows Event Logs)</a:t>
            </a:r>
            <a:endParaRPr lang="en-US" b="1" dirty="0"/>
          </a:p>
          <a:p>
            <a:pPr marL="494100" indent="-457200"/>
            <a:r>
              <a:rPr lang="en-US" dirty="0" err="1"/>
              <a:t>O</a:t>
            </a:r>
            <a:r>
              <a:rPr lang="en-US" sz="2800" dirty="0" err="1"/>
              <a:t>squery</a:t>
            </a:r>
            <a:endParaRPr lang="en-US" sz="2800" dirty="0"/>
          </a:p>
          <a:p>
            <a:pPr marL="494100" indent="-457200"/>
            <a:r>
              <a:rPr lang="en-US" sz="2800" dirty="0" err="1"/>
              <a:t>Winlogbeat</a:t>
            </a:r>
            <a:endParaRPr lang="en-US" sz="2800" dirty="0"/>
          </a:p>
          <a:p>
            <a:pPr marL="494100" indent="-457200"/>
            <a:r>
              <a:rPr lang="en-US" dirty="0" err="1"/>
              <a:t>Wazuh</a:t>
            </a:r>
            <a:endParaRPr lang="en-US" dirty="0"/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44E1C2-53CA-CA4C-BB06-C9F2DAB39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9338" y="6072954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3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3B6-6CC1-4341-8485-9D9036B2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870" y="2496447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dirty="0"/>
              <a:t>Traffic Mirroring</a:t>
            </a:r>
          </a:p>
        </p:txBody>
      </p:sp>
    </p:spTree>
    <p:extLst>
      <p:ext uri="{BB962C8B-B14F-4D97-AF65-F5344CB8AC3E}">
        <p14:creationId xmlns:p14="http://schemas.microsoft.com/office/powerpoint/2010/main" val="2005595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AD06-AD0B-46B4-B557-A9AC3144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 AWS Traffic Mirroring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BD849-B4E3-EF4B-9FA4-89815F47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12" y="1777716"/>
            <a:ext cx="6060416" cy="43106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3707015-EC1F-BF48-AC4E-3FE9D53E7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5E7C-C1AC-48D6-BC01-111EEFEF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 AWS Cloud Node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96F7FD0-7636-0B4F-B575-7133A1EA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78781"/>
            <a:ext cx="578658" cy="683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36C58-0A07-BB4C-95B1-C25ED36A8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4" y="1782021"/>
            <a:ext cx="8639175" cy="47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15CE-7F8A-4E63-BA90-6A8B6D74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Mirror 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7FE88E-9B9E-8147-9087-C1E73B7A7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0" y="2311119"/>
            <a:ext cx="3334524" cy="371474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Define the target interface where we would like to send mirrored traffic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4A807-DD10-C14A-BFBA-A1F7C62E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1" y="2160574"/>
            <a:ext cx="7695069" cy="415930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573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8F6-7597-46ED-A492-8422BADC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388D-09C7-4FED-9B93-6D62125D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>
                <a:effectLst/>
              </a:rPr>
              <a:t> The Cloud</a:t>
            </a:r>
          </a:p>
          <a:p>
            <a:pPr lvl="1"/>
            <a:r>
              <a:rPr lang="en-US" sz="3600" dirty="0">
                <a:effectLst/>
              </a:rPr>
              <a:t> Introduction to Security Onion</a:t>
            </a:r>
          </a:p>
          <a:p>
            <a:pPr lvl="1"/>
            <a:r>
              <a:rPr lang="en-US" sz="3600" dirty="0">
                <a:effectLst/>
              </a:rPr>
              <a:t> Security Onion in the Cloud</a:t>
            </a:r>
          </a:p>
          <a:p>
            <a:pPr marL="457200" lvl="1" indent="0">
              <a:buNone/>
            </a:pP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80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3778-7E45-4CEC-832E-CD2D6FFC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Traffic Mirror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6662E-19C8-E24A-8CAD-6E0BDC34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95" y="2161921"/>
            <a:ext cx="6655834" cy="392328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9B953C-6475-8C48-B51F-2F2067BC8B78}"/>
              </a:ext>
            </a:extLst>
          </p:cNvPr>
          <p:cNvSpPr/>
          <p:nvPr/>
        </p:nvSpPr>
        <p:spPr>
          <a:xfrm>
            <a:off x="7852899" y="2532361"/>
            <a:ext cx="3652206" cy="1720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Define the protocols/traffic to be mirrored 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Filter out any unwanted traffic</a:t>
            </a:r>
          </a:p>
        </p:txBody>
      </p:sp>
    </p:spTree>
    <p:extLst>
      <p:ext uri="{BB962C8B-B14F-4D97-AF65-F5344CB8AC3E}">
        <p14:creationId xmlns:p14="http://schemas.microsoft.com/office/powerpoint/2010/main" val="203552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3158-45A6-4266-8680-545662B1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Traffic Mirror 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E6BEA-0998-6C44-905A-D13A0687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38" y="2007948"/>
            <a:ext cx="5910789" cy="293937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65EC2-A43E-0744-8E6D-E4F3FFF1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57" y="4515524"/>
            <a:ext cx="2362200" cy="8636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7C98A-DBE7-3C4D-8098-EB64E08C90B5}"/>
              </a:ext>
            </a:extLst>
          </p:cNvPr>
          <p:cNvSpPr txBox="1"/>
          <p:nvPr/>
        </p:nvSpPr>
        <p:spPr>
          <a:xfrm>
            <a:off x="525726" y="2434954"/>
            <a:ext cx="3985065" cy="208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Session </a:t>
            </a: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 comprised of:</a:t>
            </a:r>
            <a:endParaRPr lang="en-US" dirty="0"/>
          </a:p>
          <a:p>
            <a:endParaRPr lang="en-US" dirty="0"/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 interface (to be mirrored)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 Interface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Filter</a:t>
            </a:r>
          </a:p>
        </p:txBody>
      </p:sp>
    </p:spTree>
    <p:extLst>
      <p:ext uri="{BB962C8B-B14F-4D97-AF65-F5344CB8AC3E}">
        <p14:creationId xmlns:p14="http://schemas.microsoft.com/office/powerpoint/2010/main" val="112342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E26A-1924-4C96-AE39-9932A6DA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 Traffic Mirroring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47CA-DBE4-4946-954B-8AAC7762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Suricata (4.1.5+) can natively decapsulate VXLAN</a:t>
            </a:r>
          </a:p>
          <a:p>
            <a:r>
              <a:rPr lang="en-US" sz="2800" dirty="0" err="1"/>
              <a:t>Zeek</a:t>
            </a:r>
            <a:r>
              <a:rPr lang="en-US" sz="2800" dirty="0"/>
              <a:t> (3.0.x+) can natively decapsulate VXLAN</a:t>
            </a:r>
          </a:p>
          <a:p>
            <a:r>
              <a:rPr lang="en-US" dirty="0"/>
              <a:t>Traffic</a:t>
            </a:r>
            <a:r>
              <a:rPr lang="en-US" sz="2800" dirty="0"/>
              <a:t> Mirroring is capable with only Nitro-based instances</a:t>
            </a:r>
            <a:endParaRPr lang="en-US" sz="2600" dirty="0"/>
          </a:p>
          <a:p>
            <a:pPr lvl="1"/>
            <a:endParaRPr lang="en-US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E9F2A-CDC0-4980-8A68-BD633474D89F}"/>
              </a:ext>
            </a:extLst>
          </p:cNvPr>
          <p:cNvSpPr/>
          <p:nvPr/>
        </p:nvSpPr>
        <p:spPr>
          <a:xfrm>
            <a:off x="913795" y="6089412"/>
            <a:ext cx="9751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https://docs.aws.amazon.com/vpc/latest/mirroring/traffic-mirroring-considerations.html</a:t>
            </a:r>
            <a:endParaRPr lang="en-US" dirty="0"/>
          </a:p>
          <a:p>
            <a:r>
              <a:rPr lang="en-US" dirty="0">
                <a:hlinkClick r:id="rId3"/>
              </a:rPr>
              <a:t>https://docs.aws.amazon.com/AWSEC2/latest/UserGuide/instance-types.html#ec2-nitro-instances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1CC418-2759-5A41-B890-2512AAFE7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4759-E889-2F45-A2BC-153919F9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324" y="243499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825203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EADF-1C5D-5A49-B2C9-1DFF609E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Packet Mirroring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2C4C-A2CD-4B4E-8918-27A65F1A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Packet mirroring policy </a:t>
            </a:r>
            <a:r>
              <a:rPr lang="en-US" sz="3200" dirty="0"/>
              <a:t>to determine which instances/interfaces participate in traffic mirroring and traffic is mirrored from instance interfaces</a:t>
            </a:r>
          </a:p>
          <a:p>
            <a:r>
              <a:rPr lang="en-US" sz="3200" b="1" dirty="0"/>
              <a:t>TCP/UDP Load Balancer </a:t>
            </a:r>
            <a:r>
              <a:rPr lang="en-US" sz="3200" dirty="0"/>
              <a:t>to distribute traffic to a group of instances/interfaces within a collector destination</a:t>
            </a:r>
            <a:endParaRPr lang="en-US" sz="3200" b="1" dirty="0"/>
          </a:p>
          <a:p>
            <a:r>
              <a:rPr lang="en-US" sz="3200" b="1" dirty="0"/>
              <a:t>Collector destination </a:t>
            </a:r>
            <a:r>
              <a:rPr lang="en-US" sz="3200" dirty="0"/>
              <a:t>is an</a:t>
            </a:r>
            <a:r>
              <a:rPr lang="en-US" sz="3200" b="1" dirty="0"/>
              <a:t> </a:t>
            </a:r>
            <a:r>
              <a:rPr lang="en-US" sz="3200" dirty="0"/>
              <a:t>instance group where traffic is sent by TCP/UDP load balancer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5304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9163EB-4F0E-2B44-AB50-A76E2AC8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6" y="0"/>
            <a:ext cx="11795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CCD8B-EA4B-D74D-823E-23E4AB30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10" y="5640158"/>
            <a:ext cx="10515600" cy="1325563"/>
          </a:xfrm>
        </p:spPr>
        <p:txBody>
          <a:bodyPr/>
          <a:lstStyle/>
          <a:p>
            <a:r>
              <a:rPr lang="en-US" dirty="0"/>
              <a:t>GCP Packet Mirroring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BC3B5-A982-EB4F-8912-64AE2310E1D9}"/>
              </a:ext>
            </a:extLst>
          </p:cNvPr>
          <p:cNvSpPr/>
          <p:nvPr/>
        </p:nvSpPr>
        <p:spPr>
          <a:xfrm>
            <a:off x="3538648" y="6550223"/>
            <a:ext cx="4046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https://cloud.google.com/vpc/docs/packet-mirroring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852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17CA-2930-0740-9F9A-83238CDD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Packet Mirroring -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E3A1B-0D29-5044-A82C-0F5047BC1A97}"/>
              </a:ext>
            </a:extLst>
          </p:cNvPr>
          <p:cNvSpPr/>
          <p:nvPr/>
        </p:nvSpPr>
        <p:spPr>
          <a:xfrm>
            <a:off x="1434164" y="1945951"/>
            <a:ext cx="96445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+mj-ea"/>
                <a:cs typeface="+mj-cs"/>
              </a:rPr>
              <a:t>An instance in GCP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a typeface="+mj-ea"/>
                <a:cs typeface="+mj-cs"/>
              </a:rPr>
              <a:t>CANNOT</a:t>
            </a:r>
            <a:r>
              <a:rPr lang="en-US" sz="3600" dirty="0">
                <a:ea typeface="+mj-ea"/>
                <a:cs typeface="+mj-cs"/>
              </a:rPr>
              <a:t> have more than one network interface that resides within the same network/VPC.  </a:t>
            </a:r>
          </a:p>
          <a:p>
            <a:endParaRPr lang="en-US" sz="3600" dirty="0">
              <a:ea typeface="+mj-ea"/>
              <a:cs typeface="+mj-cs"/>
            </a:endParaRPr>
          </a:p>
          <a:p>
            <a:r>
              <a:rPr lang="en-US" sz="3600" dirty="0">
                <a:ea typeface="+mj-ea"/>
                <a:cs typeface="+mj-cs"/>
              </a:rPr>
              <a:t>This means that the Security Onion management interface (eth0) should reside in it’s own network/VPC</a:t>
            </a:r>
            <a:r>
              <a:rPr lang="en-US" sz="3600" dirty="0">
                <a:solidFill>
                  <a:srgbClr val="000000"/>
                </a:solidFill>
              </a:rPr>
              <a:t>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6458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E4E-F5BA-4D47-8981-B5E0FB6F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tmNIDS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60E4-994E-9D47-876D-18448CFD2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3" y="1908737"/>
            <a:ext cx="9557299" cy="3714749"/>
          </a:xfrm>
        </p:spPr>
        <p:txBody>
          <a:bodyPr>
            <a:normAutofit/>
          </a:bodyPr>
          <a:lstStyle/>
          <a:p>
            <a:r>
              <a:rPr lang="en-US" sz="2600" dirty="0"/>
              <a:t>Open-source</a:t>
            </a:r>
          </a:p>
          <a:p>
            <a:r>
              <a:rPr lang="en-US" sz="2600" dirty="0"/>
              <a:t>Written by Tiago </a:t>
            </a:r>
            <a:r>
              <a:rPr lang="en-US" sz="2600" dirty="0" err="1"/>
              <a:t>Faria</a:t>
            </a:r>
            <a:r>
              <a:rPr lang="en-US" sz="2600" dirty="0"/>
              <a:t>, 3CoreSec (</a:t>
            </a:r>
            <a:r>
              <a:rPr lang="en-US" sz="2600" dirty="0">
                <a:hlinkClick r:id="rId2"/>
              </a:rPr>
              <a:t>0xtf</a:t>
            </a:r>
            <a:r>
              <a:rPr lang="en-US" sz="2600" dirty="0"/>
              <a:t>)</a:t>
            </a:r>
          </a:p>
          <a:p>
            <a:r>
              <a:rPr lang="en-US" sz="2600" dirty="0"/>
              <a:t>Test alerting for cloud or on-premises NSM </a:t>
            </a:r>
          </a:p>
          <a:p>
            <a:pPr marL="36900" indent="0">
              <a:buNone/>
            </a:pPr>
            <a:r>
              <a:rPr lang="en-US" sz="2600" dirty="0"/>
              <a:t>quickly and easily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A928-88F8-CC4C-BF2E-F3E9F01C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142" y="2073641"/>
            <a:ext cx="3618387" cy="338494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C200C3-107E-A744-93A8-EA6F6C38D445}"/>
              </a:ext>
            </a:extLst>
          </p:cNvPr>
          <p:cNvSpPr/>
          <p:nvPr/>
        </p:nvSpPr>
        <p:spPr>
          <a:xfrm>
            <a:off x="8033142" y="5834527"/>
            <a:ext cx="372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https://github.com/0xtf/testmynids.org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EFB3E-B97E-7646-81C1-DE44C8F22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08" y="3861628"/>
            <a:ext cx="4295015" cy="257211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3475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94F7-73E0-BF42-85E0-C7D1E92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3CoreSec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AutoMirror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E435-73C7-284E-97FE-BC6B57B5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9" y="2001907"/>
            <a:ext cx="10353762" cy="3714749"/>
          </a:xfrm>
        </p:spPr>
        <p:txBody>
          <a:bodyPr>
            <a:noAutofit/>
          </a:bodyPr>
          <a:lstStyle/>
          <a:p>
            <a:r>
              <a:rPr lang="en-US" sz="2600" dirty="0"/>
              <a:t>Open-source</a:t>
            </a:r>
          </a:p>
          <a:p>
            <a:r>
              <a:rPr lang="en-US" sz="2600" dirty="0"/>
              <a:t>AWS Lambda function/serverless app</a:t>
            </a:r>
          </a:p>
          <a:p>
            <a:r>
              <a:rPr lang="en-US" sz="2600" dirty="0">
                <a:solidFill>
                  <a:schemeClr val="tx1"/>
                </a:solidFill>
              </a:rPr>
              <a:t>Quickly and easily facilitate cloud NSM</a:t>
            </a:r>
            <a:endParaRPr lang="en-US" sz="2600" dirty="0"/>
          </a:p>
          <a:p>
            <a:r>
              <a:rPr lang="en-US" sz="2600" dirty="0"/>
              <a:t>Monitors EC2 instances</a:t>
            </a:r>
          </a:p>
          <a:p>
            <a:pPr lvl="1"/>
            <a:r>
              <a:rPr lang="en-US" sz="2400" dirty="0"/>
              <a:t>If instances created with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Mirror=True </a:t>
            </a:r>
            <a:r>
              <a:rPr lang="en-US" sz="2400" dirty="0">
                <a:solidFill>
                  <a:schemeClr val="tx1"/>
                </a:solidFill>
              </a:rPr>
              <a:t>tag (and if instance is a supported type), their interfaces will be added to a VPC mirror session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Also works for instances that are tagged, then restarted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56DD0-DE9C-AA46-A702-C2C24C1496E7}"/>
              </a:ext>
            </a:extLst>
          </p:cNvPr>
          <p:cNvSpPr/>
          <p:nvPr/>
        </p:nvSpPr>
        <p:spPr>
          <a:xfrm>
            <a:off x="614389" y="6136461"/>
            <a:ext cx="468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https://github.com/3CORESec/AWS-AutoMirror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8A09D-5042-A049-B6AA-8E71418B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45" y="1238250"/>
            <a:ext cx="1601069" cy="269605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126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B5A4-BD12-974B-A3B1-7B13C16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572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5476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FFC9-7917-4239-9FA5-BD8FA2C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-  Data Storage/Transit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8E33-E829-4B1D-8947-3CD8BA98C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52974" cy="4300904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b="1" dirty="0"/>
              <a:t>Amazon Web Services</a:t>
            </a:r>
          </a:p>
          <a:p>
            <a:pPr lvl="2"/>
            <a:r>
              <a:rPr lang="en-US" sz="2800" dirty="0"/>
              <a:t> S3 Buckets</a:t>
            </a:r>
          </a:p>
          <a:p>
            <a:pPr lvl="2"/>
            <a:r>
              <a:rPr lang="en-US" sz="2800" dirty="0"/>
              <a:t> Dynamo DB</a:t>
            </a:r>
          </a:p>
          <a:p>
            <a:pPr lvl="1"/>
            <a:r>
              <a:rPr lang="en-US" sz="2800" b="1" dirty="0"/>
              <a:t>Azure </a:t>
            </a:r>
          </a:p>
          <a:p>
            <a:pPr lvl="2"/>
            <a:r>
              <a:rPr lang="en-US" sz="2800" dirty="0"/>
              <a:t> Blobs</a:t>
            </a:r>
          </a:p>
          <a:p>
            <a:pPr lvl="2"/>
            <a:r>
              <a:rPr lang="en-US" sz="2800" dirty="0"/>
              <a:t> Event Hubs</a:t>
            </a:r>
          </a:p>
          <a:p>
            <a:pPr lvl="1"/>
            <a:r>
              <a:rPr lang="en-US" sz="2800" b="1" dirty="0"/>
              <a:t>Google Cloud Platform</a:t>
            </a:r>
          </a:p>
          <a:p>
            <a:pPr lvl="2"/>
            <a:r>
              <a:rPr lang="en-US" sz="2800" dirty="0"/>
              <a:t> Storage Buckets</a:t>
            </a:r>
          </a:p>
          <a:p>
            <a:pPr lvl="2"/>
            <a:r>
              <a:rPr lang="en-US" sz="2800" dirty="0"/>
              <a:t> Cloud Datastore/</a:t>
            </a:r>
            <a:r>
              <a:rPr lang="en-US" sz="2800" dirty="0" err="1"/>
              <a:t>Filestore</a:t>
            </a:r>
            <a:endParaRPr lang="en-US" sz="2800" dirty="0"/>
          </a:p>
          <a:p>
            <a:pPr lvl="1"/>
            <a:r>
              <a:rPr lang="en-US" sz="2800" b="1" dirty="0"/>
              <a:t>Application/Network Traffic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76C596-4D0F-4944-B450-CB27F5410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2EA4-92C4-2C45-8174-47ED9F4F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275" y="2422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Cloud Logs</a:t>
            </a:r>
          </a:p>
        </p:txBody>
      </p:sp>
    </p:spTree>
    <p:extLst>
      <p:ext uri="{BB962C8B-B14F-4D97-AF65-F5344CB8AC3E}">
        <p14:creationId xmlns:p14="http://schemas.microsoft.com/office/powerpoint/2010/main" val="1630155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4E94-123A-4469-8802-7A8156F9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149" y="124577"/>
            <a:ext cx="10353762" cy="1257300"/>
          </a:xfrm>
        </p:spPr>
        <p:txBody>
          <a:bodyPr/>
          <a:lstStyle/>
          <a:p>
            <a:r>
              <a:rPr lang="en-US" dirty="0"/>
              <a:t>Security Onion: Azure Data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D2D4058-CFD1-0648-A271-40C3F916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8D3D4B-477E-EE42-8D30-EA0FB293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04993"/>
            <a:ext cx="7305675" cy="46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B9D9-0F6C-4458-8CB4-ECC2D78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Azure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31C2-1E6F-414F-8756-B7FB98B2B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458398" cy="436639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Create a resource group</a:t>
            </a:r>
          </a:p>
          <a:p>
            <a:r>
              <a:rPr lang="en-US" sz="2400" dirty="0"/>
              <a:t>Create an Event Hubs namespace</a:t>
            </a:r>
          </a:p>
          <a:p>
            <a:r>
              <a:rPr lang="en-US" sz="2400" dirty="0"/>
              <a:t>Create an event hub</a:t>
            </a:r>
          </a:p>
          <a:p>
            <a:r>
              <a:rPr lang="en-US" sz="2400" dirty="0"/>
              <a:t>Stream logs to the event hub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azure</a:t>
            </a:r>
            <a:r>
              <a:rPr lang="en-US" sz="2400" dirty="0"/>
              <a:t> </a:t>
            </a:r>
            <a:r>
              <a:rPr lang="en-US" sz="2400" dirty="0" err="1"/>
              <a:t>Filebeat</a:t>
            </a:r>
            <a:r>
              <a:rPr lang="en-US" sz="2400" dirty="0"/>
              <a:t> module to ingest data into Security Onion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https://docs.microsoft.com/en-us/azure/event-hubs/event-hubs-create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4"/>
              </a:rPr>
              <a:t>https://docs.microsoft.com/en-us/azure/active-directory/reports-monitoring/tutorial-azure-monitor-stream-logs-to-event-hub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5"/>
              </a:rPr>
              <a:t>https://docs.securityonion.net/en/latest/filebeat.html#modules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6"/>
              </a:rPr>
              <a:t>https://www.elastic.co/guide/en/beats/filebeat/current/filebeat-module-azure.html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D97E75-9BE3-E442-ACC3-E2732F377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D767-ED18-4E83-8CC7-B09B584B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14300"/>
            <a:ext cx="10353762" cy="1257300"/>
          </a:xfrm>
        </p:spPr>
        <p:txBody>
          <a:bodyPr/>
          <a:lstStyle/>
          <a:p>
            <a:r>
              <a:rPr lang="en-US" dirty="0"/>
              <a:t>Security Onion: GCP Data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B82E4B-774F-0B46-A926-6D52DFC8D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3921B-0A33-A34A-89E8-BD2B01C2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03" y="2235199"/>
            <a:ext cx="8791743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90E2-10AA-3841-8CA3-EB9C929A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GCP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A4B8-6F30-5042-AD36-43A257D5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Audit (</a:t>
            </a:r>
            <a:r>
              <a:rPr lang="en-US" dirty="0" err="1"/>
              <a:t>IAM&amp;Admin</a:t>
            </a:r>
            <a:r>
              <a:rPr lang="en-US" dirty="0"/>
              <a:t>-&gt;Default audit config))</a:t>
            </a:r>
          </a:p>
          <a:p>
            <a:r>
              <a:rPr lang="en-US" dirty="0"/>
              <a:t>Configure VPC flow logs (VPC network -&gt; Flow logs -&gt; Configure)</a:t>
            </a:r>
          </a:p>
          <a:p>
            <a:r>
              <a:rPr lang="en-US" dirty="0"/>
              <a:t>Logs Viewer -&gt; Create Sink -&gt; Pub/Sub topic</a:t>
            </a:r>
          </a:p>
          <a:p>
            <a:r>
              <a:rPr lang="en-US" dirty="0"/>
              <a:t>Create subscription</a:t>
            </a:r>
          </a:p>
          <a:p>
            <a:r>
              <a:rPr lang="en-US" dirty="0"/>
              <a:t>Create service account with the Pub/Sub Editor role</a:t>
            </a:r>
          </a:p>
          <a:p>
            <a:r>
              <a:rPr lang="en-US" dirty="0"/>
              <a:t>Configure </a:t>
            </a:r>
            <a:r>
              <a:rPr lang="en-US" dirty="0" err="1"/>
              <a:t>Filebeat</a:t>
            </a:r>
            <a:r>
              <a:rPr lang="en-US" dirty="0"/>
              <a:t> module in Security Onion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2FD17-4FCA-2343-BB36-EDDB405B6DC0}"/>
              </a:ext>
            </a:extLst>
          </p:cNvPr>
          <p:cNvSpPr/>
          <p:nvPr/>
        </p:nvSpPr>
        <p:spPr>
          <a:xfrm>
            <a:off x="838200" y="5846544"/>
            <a:ext cx="1069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https://docs.securityonion.net/en/latest/filebeat.html#modules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https://www.elastic.co/blog/monitoring-google-cloud-with-the-elastic-stack-and-google-operations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1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7B51-B88F-428D-90B3-EBD07C75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AWS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249C2AB-E820-A14E-8E1C-55A8A0C58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41133-8E86-A948-9D52-E1B47334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00175"/>
            <a:ext cx="7724775" cy="52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5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7239-9773-45AB-8E35-F7723B55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Onion: AWS </a:t>
            </a:r>
            <a:r>
              <a:rPr lang="en-US" dirty="0" err="1"/>
              <a:t>Cloudtrail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3E32-5872-4701-AE33-EE1DEE69C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Configure </a:t>
            </a:r>
            <a:r>
              <a:rPr lang="en-US" sz="2400" dirty="0" err="1"/>
              <a:t>Cloudtrail</a:t>
            </a:r>
            <a:r>
              <a:rPr lang="en-US" sz="2400" dirty="0"/>
              <a:t> to send to S3 bucket (also configure S3 bucket notify SQS)</a:t>
            </a:r>
          </a:p>
          <a:p>
            <a:r>
              <a:rPr lang="en-US" sz="2400" dirty="0" err="1"/>
              <a:t>Filebeat</a:t>
            </a:r>
            <a:r>
              <a:rPr lang="en-US" sz="2400" dirty="0"/>
              <a:t> pulls from SQS/S3 and processes into Elastic Stack on Security Onion</a:t>
            </a:r>
          </a:p>
          <a:p>
            <a:r>
              <a:rPr lang="en-US" sz="2400" dirty="0"/>
              <a:t>Sift through data in Hunt and/or alert internally/centrally using</a:t>
            </a:r>
          </a:p>
          <a:p>
            <a:pPr marL="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2"/>
              </a:rPr>
              <a:t>https://docs.securityonion.net/en/latest/filebeat.html#walktrough-aws-cloudtrail-logs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13843E-B739-E94B-B01F-4169597C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5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81D8-9A10-A44D-8F6E-3D916C0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265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8000" dirty="0"/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06855-AF90-1D4D-804A-1DA27445F411}"/>
              </a:ext>
            </a:extLst>
          </p:cNvPr>
          <p:cNvSpPr txBox="1"/>
          <p:nvPr/>
        </p:nvSpPr>
        <p:spPr>
          <a:xfrm>
            <a:off x="3262964" y="4215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0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F075-59F7-1349-824A-01512BAA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143" y="2501933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Additional Tools</a:t>
            </a:r>
          </a:p>
        </p:txBody>
      </p:sp>
    </p:spTree>
    <p:extLst>
      <p:ext uri="{BB962C8B-B14F-4D97-AF65-F5344CB8AC3E}">
        <p14:creationId xmlns:p14="http://schemas.microsoft.com/office/powerpoint/2010/main" val="1226006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AC0C-ECBA-1F47-A65E-B9A63C2F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vxlan2pcap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0242-C4F4-BE4F-9FFF-5345BC02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910" y="1712309"/>
            <a:ext cx="10353762" cy="3714749"/>
          </a:xfrm>
        </p:spPr>
        <p:txBody>
          <a:bodyPr/>
          <a:lstStyle/>
          <a:p>
            <a:r>
              <a:rPr lang="en-US" dirty="0"/>
              <a:t>Convert VXLAN-encapsulated PCAP to be readable by tools that do not support VXLAN encapsulation:</a:t>
            </a:r>
          </a:p>
          <a:p>
            <a:pPr marL="36900" indent="0">
              <a:buNone/>
            </a:pPr>
            <a:r>
              <a:rPr lang="en-US" b="1" i="1" dirty="0">
                <a:effectLst/>
              </a:rPr>
              <a:t>./vxlan2pcap </a:t>
            </a:r>
            <a:r>
              <a:rPr lang="en-US" b="1" i="1" dirty="0" err="1">
                <a:effectLst/>
              </a:rPr>
              <a:t>vxlan.pcap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out.pcap</a:t>
            </a:r>
            <a:endParaRPr lang="en-US" b="1" i="1" dirty="0">
              <a:effectLst/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B9D713-33C4-D24F-9A6B-B1A58539E34A}"/>
              </a:ext>
            </a:extLst>
          </p:cNvPr>
          <p:cNvSpPr/>
          <p:nvPr/>
        </p:nvSpPr>
        <p:spPr>
          <a:xfrm>
            <a:off x="1128910" y="6356799"/>
            <a:ext cx="9923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https://github.com/Security-Onion-Solutions/securityonion-cloud/tree/dev/vxlan2pcap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2323-26EF-2C47-B55D-2C01D2EE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5" y="3232071"/>
            <a:ext cx="9290428" cy="28989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8693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91-0D18-45F7-8995-7166962D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- Data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0C25-3A5B-49C5-8D16-734B98DD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415845"/>
            <a:ext cx="10928176" cy="516143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US" sz="3100" dirty="0"/>
          </a:p>
          <a:p>
            <a:pPr marL="36900" indent="0">
              <a:buNone/>
            </a:pPr>
            <a:r>
              <a:rPr lang="en-US" sz="3100" b="1" dirty="0"/>
              <a:t>AWS (Amazon Web Services)</a:t>
            </a:r>
          </a:p>
          <a:p>
            <a:pPr lvl="1"/>
            <a:r>
              <a:rPr lang="en-US" sz="3100" dirty="0"/>
              <a:t> S3Scanner</a:t>
            </a:r>
          </a:p>
          <a:p>
            <a:pPr lvl="2"/>
            <a:r>
              <a:rPr lang="en-US" sz="3100" dirty="0"/>
              <a:t> scan for open S3 buckets</a:t>
            </a:r>
          </a:p>
          <a:p>
            <a:pPr lvl="1"/>
            <a:r>
              <a:rPr lang="en-US" sz="3100" dirty="0"/>
              <a:t> </a:t>
            </a:r>
            <a:r>
              <a:rPr lang="en-US" sz="3100" dirty="0" err="1"/>
              <a:t>Pacu</a:t>
            </a:r>
            <a:endParaRPr lang="en-US" sz="3100" dirty="0"/>
          </a:p>
          <a:p>
            <a:pPr lvl="2"/>
            <a:r>
              <a:rPr lang="en-US" sz="3100" dirty="0"/>
              <a:t>AWS exploitation framework</a:t>
            </a:r>
          </a:p>
          <a:p>
            <a:pPr marL="914400" lvl="2" indent="0">
              <a:buNone/>
            </a:pPr>
            <a:endParaRPr lang="en-US" sz="3100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https://github.com/sa7mon/S3Scanner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4"/>
              </a:rPr>
              <a:t>https://github.com/RhinoSecurityLabs/pacu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C1ED84-5D33-9448-90F2-FDA5682E7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9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23AC-73FE-C448-BC70-04A3807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Cloud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0BBD3-59DF-C949-92F2-C9CDB3B2DC7F}"/>
              </a:ext>
            </a:extLst>
          </p:cNvPr>
          <p:cNvSpPr/>
          <p:nvPr/>
        </p:nvSpPr>
        <p:spPr>
          <a:xfrm>
            <a:off x="3665974" y="5830151"/>
            <a:ext cx="484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https://attack.mitre.org/matrices/enterprise/cloud/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4CF13-B00A-A04A-8D0A-93A49640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2" y="1866900"/>
            <a:ext cx="6043908" cy="382352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25CB2-940D-CC40-9D8A-BD6FEF447345}"/>
              </a:ext>
            </a:extLst>
          </p:cNvPr>
          <p:cNvSpPr txBox="1"/>
          <p:nvPr/>
        </p:nvSpPr>
        <p:spPr>
          <a:xfrm>
            <a:off x="6446967" y="2229724"/>
            <a:ext cx="559423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Adversary tactics</a:t>
            </a:r>
            <a:r>
              <a:rPr lang="en-US" sz="2000" dirty="0"/>
              <a:t> 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and techniques relative to cloud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Create detections for TIDs through the use of Sigma/Playbook.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 detections using ART tests, RTA, or Prelude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Map coverage with ATT&amp;CK Navigator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25F73-84AF-DF44-A2C1-25685FEB398E}"/>
              </a:ext>
            </a:extLst>
          </p:cNvPr>
          <p:cNvSpPr/>
          <p:nvPr/>
        </p:nvSpPr>
        <p:spPr>
          <a:xfrm>
            <a:off x="3665974" y="6310729"/>
            <a:ext cx="470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https://github.com/redcanaryco/atomic-red-team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1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5F7D-6833-A940-8BEE-1FFD166F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364" y="2453807"/>
            <a:ext cx="10515600" cy="1325563"/>
          </a:xfrm>
        </p:spPr>
        <p:txBody>
          <a:bodyPr/>
          <a:lstStyle/>
          <a:p>
            <a:r>
              <a:rPr lang="en-US" dirty="0"/>
              <a:t>Automated Deployment/Testing</a:t>
            </a:r>
          </a:p>
        </p:txBody>
      </p:sp>
    </p:spTree>
    <p:extLst>
      <p:ext uri="{BB962C8B-B14F-4D97-AF65-F5344CB8AC3E}">
        <p14:creationId xmlns:p14="http://schemas.microsoft.com/office/powerpoint/2010/main" val="3904184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1020-DD6F-1144-82A5-3128D0D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AWS Traffic Mirroring and 3CS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AutoMirror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Security Onion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8531-2438-444E-9338-5027760C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below to setup a full-fledged VPC that includes:</a:t>
            </a:r>
          </a:p>
          <a:p>
            <a:pPr lvl="1"/>
            <a:r>
              <a:rPr lang="en-US" dirty="0"/>
              <a:t>Security Onion</a:t>
            </a:r>
          </a:p>
          <a:p>
            <a:pPr lvl="1"/>
            <a:r>
              <a:rPr lang="en-US" dirty="0"/>
              <a:t>Ubuntu/Windows hosts</a:t>
            </a:r>
          </a:p>
          <a:p>
            <a:pPr lvl="1"/>
            <a:r>
              <a:rPr lang="en-US" dirty="0" err="1"/>
              <a:t>AutoMirror</a:t>
            </a:r>
            <a:r>
              <a:rPr lang="en-US" dirty="0"/>
              <a:t> functionality to automatically mirror the traffic for each of the hosts</a:t>
            </a:r>
          </a:p>
          <a:p>
            <a:pPr marL="450000" lvl="1" indent="0">
              <a:buNone/>
            </a:pPr>
            <a:endParaRPr lang="en-US" dirty="0">
              <a:hlinkClick r:id="rId2"/>
            </a:endParaRPr>
          </a:p>
          <a:p>
            <a:pPr marL="450000" lvl="1" indent="0">
              <a:buNone/>
            </a:pPr>
            <a:endParaRPr lang="en-US" dirty="0">
              <a:hlinkClick r:id="rId2"/>
            </a:endParaRPr>
          </a:p>
          <a:p>
            <a:pPr marL="450000" lvl="1" indent="0">
              <a:buNone/>
            </a:pPr>
            <a:endParaRPr lang="en-US" dirty="0">
              <a:hlinkClick r:id="rId2"/>
            </a:endParaRPr>
          </a:p>
          <a:p>
            <a:pPr marL="450000" lvl="1" indent="0">
              <a:buNone/>
            </a:pPr>
            <a:r>
              <a:rPr lang="en-US" dirty="0">
                <a:hlinkClick r:id="rId2"/>
              </a:rPr>
              <a:t>https://github.com/Security-Onion-Solutions/securityonion-cloud/tree/master/terraform/aws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2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A83C-7E99-2645-ABF0-0DC96B24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GCP Packet Mirroring with Security Onion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44C1F-7BAA-D349-92A4-D72DA3D5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45" y="2716899"/>
            <a:ext cx="7386951" cy="271285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25499-2A28-CF4F-9B35-FE310FCD67A6}"/>
              </a:ext>
            </a:extLst>
          </p:cNvPr>
          <p:cNvSpPr/>
          <p:nvPr/>
        </p:nvSpPr>
        <p:spPr>
          <a:xfrm>
            <a:off x="1478468" y="6063734"/>
            <a:ext cx="10026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https://github.com/Security-Onion-Solutions/securityonion-cloud/tree/master/terraform/gcp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EE01A7-7077-AF4C-BEFA-E3322265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02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023F-3824-456B-89CA-DF2C7C4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28" y="118712"/>
            <a:ext cx="10353762" cy="1257300"/>
          </a:xfrm>
        </p:spPr>
        <p:txBody>
          <a:bodyPr/>
          <a:lstStyle/>
          <a:p>
            <a:r>
              <a:rPr lang="en-US" dirty="0"/>
              <a:t>Contact/Additional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EB0A7-60B2-483F-9ADB-18E95389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47" y="3057526"/>
            <a:ext cx="4227002" cy="3714749"/>
          </a:xfrm>
        </p:spPr>
        <p:txBody>
          <a:bodyPr>
            <a:noAutofit/>
          </a:bodyPr>
          <a:lstStyle/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Download Security Onion</a:t>
            </a:r>
          </a:p>
          <a:p>
            <a:pPr marL="36900" indent="0">
              <a:buNone/>
            </a:pPr>
            <a:r>
              <a:rPr lang="en-US" sz="1800" dirty="0">
                <a:solidFill>
                  <a:srgbClr val="0563C1"/>
                </a:solidFill>
                <a:hlinkClick r:id="rId2"/>
              </a:rPr>
              <a:t>http://securityonion.</a:t>
            </a:r>
            <a:r>
              <a:rPr lang="en-US" sz="1800" dirty="0">
                <a:hlinkClick r:id="rId2"/>
              </a:rPr>
              <a:t>net/download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Documentation:</a:t>
            </a:r>
          </a:p>
          <a:p>
            <a:pPr marL="36900" indent="0">
              <a:buNone/>
            </a:pPr>
            <a:r>
              <a:rPr lang="en-US" sz="1800" dirty="0">
                <a:hlinkClick r:id="rId3"/>
              </a:rPr>
              <a:t>https://securityonion.readthedocs.io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Professional Services and Support</a:t>
            </a:r>
          </a:p>
          <a:p>
            <a:pPr marL="36900" indent="0">
              <a:buNone/>
            </a:pPr>
            <a:r>
              <a:rPr lang="en-US" sz="1800" dirty="0">
                <a:hlinkClick r:id="rId4"/>
              </a:rPr>
              <a:t>https://securityonionsolutions.com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17B1-469A-EE45-8A87-D6C78D1EA304}"/>
              </a:ext>
            </a:extLst>
          </p:cNvPr>
          <p:cNvSpPr txBox="1"/>
          <p:nvPr/>
        </p:nvSpPr>
        <p:spPr>
          <a:xfrm>
            <a:off x="3888223" y="2203366"/>
            <a:ext cx="38275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600" dirty="0">
                <a:hlinkClick r:id="rId5"/>
              </a:rPr>
              <a:t>@</a:t>
            </a:r>
            <a:r>
              <a:rPr lang="en-US" sz="2600" dirty="0" err="1">
                <a:hlinkClick r:id="rId5"/>
              </a:rPr>
              <a:t>therealwlambert</a:t>
            </a:r>
            <a:endParaRPr lang="en-US" sz="2600" dirty="0"/>
          </a:p>
          <a:p>
            <a:pPr marL="36900" indent="0">
              <a:buNone/>
            </a:pPr>
            <a:r>
              <a:rPr lang="en-US" sz="2600" dirty="0">
                <a:hlinkClick r:id="rId6"/>
              </a:rPr>
              <a:t>@securityonion</a:t>
            </a:r>
            <a:endParaRPr lang="en-US" sz="2600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D7AD99-CF70-AF47-80C6-8740C16AB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C4475-8D9D-0444-9A48-6B82B6F68D3C}"/>
              </a:ext>
            </a:extLst>
          </p:cNvPr>
          <p:cNvSpPr/>
          <p:nvPr/>
        </p:nvSpPr>
        <p:spPr>
          <a:xfrm>
            <a:off x="4212657" y="4474933"/>
            <a:ext cx="6394383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US" dirty="0"/>
              <a:t>AMI:</a:t>
            </a:r>
          </a:p>
          <a:p>
            <a:pPr marL="36900" indent="0">
              <a:buNone/>
            </a:pPr>
            <a:r>
              <a:rPr lang="en-US" dirty="0">
                <a:hlinkClick r:id="rId9"/>
              </a:rPr>
              <a:t>https://docs.securityonion.net/en/2.3/cloud-ami.html#aws-cloud-ami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/>
              <a:t>Cloud Resources</a:t>
            </a:r>
          </a:p>
          <a:p>
            <a:pPr marL="3690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rgbClr val="0563C1"/>
                </a:solidFill>
                <a:hlinkClick r:id="rId10"/>
              </a:rPr>
              <a:t>http://github.com/security-onion-solutions/securityonion-cloud</a:t>
            </a:r>
            <a:endParaRPr lang="en-US" dirty="0">
              <a:solidFill>
                <a:srgbClr val="0563C1"/>
              </a:solidFill>
            </a:endParaRPr>
          </a:p>
          <a:p>
            <a:pPr marL="3690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1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74F0-29AD-485B-B2B2-CC310035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- Data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4DA9-7636-432C-8BFE-589E0500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100" b="1" dirty="0"/>
              <a:t>Azure</a:t>
            </a:r>
          </a:p>
          <a:p>
            <a:pPr lvl="1"/>
            <a:r>
              <a:rPr lang="en-US" sz="3100" dirty="0"/>
              <a:t> </a:t>
            </a:r>
            <a:r>
              <a:rPr lang="en-US" sz="3100" dirty="0" err="1"/>
              <a:t>MicroBurst</a:t>
            </a:r>
            <a:r>
              <a:rPr lang="en-US" sz="3100" dirty="0"/>
              <a:t> </a:t>
            </a:r>
          </a:p>
          <a:p>
            <a:pPr lvl="2"/>
            <a:r>
              <a:rPr lang="en-US" sz="3100" dirty="0">
                <a:effectLst/>
              </a:rPr>
              <a:t> Azure Services discovery</a:t>
            </a:r>
          </a:p>
          <a:p>
            <a:pPr lvl="2"/>
            <a:r>
              <a:rPr lang="en-US" sz="3100" dirty="0">
                <a:effectLst/>
              </a:rPr>
              <a:t> weak configuration auditing</a:t>
            </a:r>
          </a:p>
          <a:p>
            <a:pPr lvl="2"/>
            <a:r>
              <a:rPr lang="en-US" sz="3100" dirty="0">
                <a:effectLst/>
              </a:rPr>
              <a:t> post exploitation actions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DFD9A-745A-4B04-9405-F0EDABEFA9FE}"/>
              </a:ext>
            </a:extLst>
          </p:cNvPr>
          <p:cNvSpPr/>
          <p:nvPr/>
        </p:nvSpPr>
        <p:spPr>
          <a:xfrm>
            <a:off x="913795" y="6248400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https://github.com/NetSPI/MicroBurst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06716E-F80D-C845-9CD3-D73ADACC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DF71-0C9F-4A88-A068-C8CD7FF9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- Data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8D30-C37D-4ED7-8331-73B7DB7BD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825"/>
            <a:ext cx="10515600" cy="4351338"/>
          </a:xfrm>
        </p:spPr>
        <p:txBody>
          <a:bodyPr/>
          <a:lstStyle/>
          <a:p>
            <a:pPr marL="36900" indent="0">
              <a:buNone/>
            </a:pPr>
            <a:r>
              <a:rPr lang="en-US" sz="3100" b="1" dirty="0"/>
              <a:t>GCP (Google Cloud Platform)</a:t>
            </a:r>
          </a:p>
          <a:p>
            <a:pPr marL="494100" indent="-457200"/>
            <a:r>
              <a:rPr lang="en-US" sz="3100" dirty="0"/>
              <a:t>GCP-IAM-Privilege-Escalation</a:t>
            </a:r>
          </a:p>
          <a:p>
            <a:pPr marL="951300" lvl="1" indent="-457200"/>
            <a:r>
              <a:rPr lang="en-US" sz="2700" dirty="0"/>
              <a:t>Permissions enumeration</a:t>
            </a:r>
          </a:p>
          <a:p>
            <a:pPr marL="951300" lvl="1" indent="-457200"/>
            <a:r>
              <a:rPr lang="en-US" sz="2700" dirty="0"/>
              <a:t>Exploits for privilege escalation</a:t>
            </a:r>
          </a:p>
          <a:p>
            <a:pPr marL="494100" indent="-457200"/>
            <a:r>
              <a:rPr lang="en-US" sz="3100" dirty="0" err="1"/>
              <a:t>GCPBucketBrute</a:t>
            </a:r>
            <a:endParaRPr lang="en-US" sz="3100" dirty="0"/>
          </a:p>
          <a:p>
            <a:pPr marL="951300" lvl="1" indent="-457200"/>
            <a:r>
              <a:rPr lang="en-US" sz="2700" dirty="0"/>
              <a:t>Enumerate Google storage buckets, determine access</a:t>
            </a:r>
          </a:p>
          <a:p>
            <a:pPr marL="951300" lvl="1" indent="-457200"/>
            <a:r>
              <a:rPr lang="en-US" sz="2700" dirty="0"/>
              <a:t>Determine if </a:t>
            </a:r>
            <a:r>
              <a:rPr lang="en-US" sz="2700" dirty="0" err="1"/>
              <a:t>privesc’able</a:t>
            </a:r>
            <a:endParaRPr lang="en-US" sz="2700" dirty="0"/>
          </a:p>
          <a:p>
            <a:pPr marL="457200" lvl="1" indent="0">
              <a:buNone/>
            </a:pPr>
            <a:endParaRPr lang="en-US" sz="3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DFADF-4930-402B-8411-7803EE7BF161}"/>
              </a:ext>
            </a:extLst>
          </p:cNvPr>
          <p:cNvSpPr/>
          <p:nvPr/>
        </p:nvSpPr>
        <p:spPr>
          <a:xfrm>
            <a:off x="-95855" y="6179606"/>
            <a:ext cx="7769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hlinkClick r:id="rId2"/>
              </a:rPr>
              <a:t>https://github.com/RhinoSecurityLabs/GCP-IAM-Privilege-Escalation</a:t>
            </a:r>
            <a:endParaRPr lang="en-US" sz="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C3D24E-7B4A-0846-A950-046CDBF50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1AE3-5042-4BE0-ACED-0E57E314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7317"/>
            <a:ext cx="10353762" cy="1257300"/>
          </a:xfrm>
        </p:spPr>
        <p:txBody>
          <a:bodyPr/>
          <a:lstStyle/>
          <a:p>
            <a:r>
              <a:rPr lang="en-US" dirty="0"/>
              <a:t>The Cloud - Credentials (AWS)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D0E0-3258-4C6E-A707-5CCA64E48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21" y="1722111"/>
            <a:ext cx="10353762" cy="3714749"/>
          </a:xfrm>
        </p:spPr>
        <p:txBody>
          <a:bodyPr>
            <a:noAutofit/>
          </a:bodyPr>
          <a:lstStyle/>
          <a:p>
            <a:r>
              <a:rPr lang="en-US" sz="3200" b="1" dirty="0"/>
              <a:t>Account passwords phished via email</a:t>
            </a:r>
          </a:p>
          <a:p>
            <a:pPr lvl="1"/>
            <a:r>
              <a:rPr lang="en-US" sz="3200" dirty="0"/>
              <a:t> IAM account credentials </a:t>
            </a:r>
          </a:p>
          <a:p>
            <a:pPr lvl="1"/>
            <a:r>
              <a:rPr lang="en-US" sz="3200" dirty="0"/>
              <a:t> Root account credentials</a:t>
            </a:r>
          </a:p>
          <a:p>
            <a:r>
              <a:rPr lang="en-US" sz="3200" b="1" dirty="0"/>
              <a:t>Access keys</a:t>
            </a:r>
          </a:p>
          <a:p>
            <a:pPr lvl="1"/>
            <a:r>
              <a:rPr lang="en-US" sz="3200" dirty="0"/>
              <a:t> Control AWS servers without user/pass</a:t>
            </a:r>
          </a:p>
          <a:p>
            <a:pPr lvl="1"/>
            <a:r>
              <a:rPr lang="en-US" sz="3200" dirty="0"/>
              <a:t> Obtained via phish or some other method</a:t>
            </a:r>
          </a:p>
          <a:p>
            <a:endParaRPr lang="en-US" sz="3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0A2EF4-5704-E547-B2C2-CB9C54F77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7886-36A3-4573-BFA8-9114B53B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- Credentials (AWS)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948E-5C9A-4D7A-BD44-4EFC6BBAE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 Privilege Escalation</a:t>
            </a:r>
          </a:p>
          <a:p>
            <a:pPr lvl="1"/>
            <a:r>
              <a:rPr lang="en-US" sz="3000" dirty="0"/>
              <a:t> Creating new policy versions</a:t>
            </a:r>
          </a:p>
          <a:p>
            <a:pPr lvl="1"/>
            <a:r>
              <a:rPr lang="en-US" sz="3000" dirty="0"/>
              <a:t> Creating new user access keys</a:t>
            </a:r>
          </a:p>
          <a:p>
            <a:pPr lvl="1"/>
            <a:r>
              <a:rPr lang="en-US" sz="3000" dirty="0"/>
              <a:t> Adding malicious Lambda layer to existing function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F9D30B-9B5B-504F-89DC-6429831A18EE}"/>
              </a:ext>
            </a:extLst>
          </p:cNvPr>
          <p:cNvSpPr/>
          <p:nvPr/>
        </p:nvSpPr>
        <p:spPr>
          <a:xfrm>
            <a:off x="-316194" y="6341134"/>
            <a:ext cx="7421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00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RhinoSecurityLabs</a:t>
            </a:r>
            <a:r>
              <a:rPr lang="en-US" dirty="0"/>
              <a:t>/AWS-IAM-Privilege-Escalation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3C71B7-5E33-584D-B89C-DF148498A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4CF4-DDB6-EA44-BD00-C257917E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0177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dirty="0"/>
              <a:t>Monitoring Challenges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E89A94-778E-A747-8A98-F59FC8CE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1196" y="6088406"/>
            <a:ext cx="578658" cy="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2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37714</TotalTime>
  <Words>1349</Words>
  <Application>Microsoft Macintosh PowerPoint</Application>
  <PresentationFormat>Widescreen</PresentationFormat>
  <Paragraphs>229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 Onions in the Cloud Make the CISO Proud                  </vt:lpstr>
      <vt:lpstr>Agenda</vt:lpstr>
      <vt:lpstr>The Cloud -  Data Storage/Transit</vt:lpstr>
      <vt:lpstr>The Cloud - Data Exploited/Abused</vt:lpstr>
      <vt:lpstr>The Cloud - Data Exploited/Abused</vt:lpstr>
      <vt:lpstr>The Cloud - Data Exploited/Abused</vt:lpstr>
      <vt:lpstr>The Cloud - Credentials (AWS)</vt:lpstr>
      <vt:lpstr>The Cloud - Credentials (AWS)</vt:lpstr>
      <vt:lpstr>Monitoring Challenges</vt:lpstr>
      <vt:lpstr>Challenges with NSM in the Cloud</vt:lpstr>
      <vt:lpstr>PowerPoint Presentation</vt:lpstr>
      <vt:lpstr>Security Onion: Alert Data</vt:lpstr>
      <vt:lpstr>Security Onion: Metadata</vt:lpstr>
      <vt:lpstr>Security Onion: Full Content Data</vt:lpstr>
      <vt:lpstr>Security Onion: Supplementary Data</vt:lpstr>
      <vt:lpstr>Traffic Mirroring</vt:lpstr>
      <vt:lpstr>Security Onion:  AWS Traffic Mirroring</vt:lpstr>
      <vt:lpstr>Security Onion:  AWS Cloud Node</vt:lpstr>
      <vt:lpstr>Traffic Mirror Target</vt:lpstr>
      <vt:lpstr>Traffic Mirror Filter</vt:lpstr>
      <vt:lpstr>Traffic Mirror Session</vt:lpstr>
      <vt:lpstr>Security Onion:  Traffic Mirroring Notes</vt:lpstr>
      <vt:lpstr>GCP</vt:lpstr>
      <vt:lpstr>GCP Packet Mirroring Components</vt:lpstr>
      <vt:lpstr>GCP Packet Mirroring</vt:lpstr>
      <vt:lpstr>GCP Packet Mirroring - Notes</vt:lpstr>
      <vt:lpstr>tmNIDS</vt:lpstr>
      <vt:lpstr>3CoreSec AutoMirror</vt:lpstr>
      <vt:lpstr>Lab</vt:lpstr>
      <vt:lpstr>Cloud Logs</vt:lpstr>
      <vt:lpstr>Security Onion: Azure Data</vt:lpstr>
      <vt:lpstr>Security Onion: Azure Configuration</vt:lpstr>
      <vt:lpstr>Security Onion: GCP Data</vt:lpstr>
      <vt:lpstr>Security Onion: GCP Configuration</vt:lpstr>
      <vt:lpstr>Security Onion: AWS</vt:lpstr>
      <vt:lpstr>Security Onion: AWS Cloudtrail Configuration</vt:lpstr>
      <vt:lpstr>Lab</vt:lpstr>
      <vt:lpstr>Additional Tools</vt:lpstr>
      <vt:lpstr>vxlan2pcap</vt:lpstr>
      <vt:lpstr>MITRE ATT&amp;CK Cloud Matrix</vt:lpstr>
      <vt:lpstr>Automated Deployment/Testing</vt:lpstr>
      <vt:lpstr>Test AWS Traffic Mirroring and 3CS AutoMirror with Security Onion</vt:lpstr>
      <vt:lpstr>Test GCP Packet Mirroring with Security Onion</vt:lpstr>
      <vt:lpstr>Contact/Additional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Cloud Security Monitoring with Security Onion</dc:title>
  <dc:creator>Wes Lambert</dc:creator>
  <cp:lastModifiedBy>Microsoft Office User</cp:lastModifiedBy>
  <cp:revision>314</cp:revision>
  <dcterms:created xsi:type="dcterms:W3CDTF">2019-10-22T17:54:14Z</dcterms:created>
  <dcterms:modified xsi:type="dcterms:W3CDTF">2021-08-09T16:43:22Z</dcterms:modified>
</cp:coreProperties>
</file>